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6" r:id="rId3"/>
    <p:sldId id="259" r:id="rId4"/>
    <p:sldId id="268" r:id="rId5"/>
    <p:sldId id="258" r:id="rId6"/>
    <p:sldId id="260" r:id="rId7"/>
    <p:sldId id="264" r:id="rId8"/>
    <p:sldId id="269" r:id="rId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224" y="-4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5035B-31ED-4160-B98B-7F60C8C965FD}" type="datetimeFigureOut">
              <a:rPr lang="en-US" smtClean="0"/>
              <a:t>17-Nov-17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6741-1DC5-4C24-8D2D-352583C8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12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5035B-31ED-4160-B98B-7F60C8C965FD}" type="datetimeFigureOut">
              <a:rPr lang="en-US" smtClean="0"/>
              <a:t>17-Nov-17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6741-1DC5-4C24-8D2D-352583C8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48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5035B-31ED-4160-B98B-7F60C8C965FD}" type="datetimeFigureOut">
              <a:rPr lang="en-US" smtClean="0"/>
              <a:t>17-Nov-17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6741-1DC5-4C24-8D2D-352583C8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833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5035B-31ED-4160-B98B-7F60C8C965FD}" type="datetimeFigureOut">
              <a:rPr lang="en-US" smtClean="0"/>
              <a:t>17-Nov-17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6741-1DC5-4C24-8D2D-352583C8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0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5035B-31ED-4160-B98B-7F60C8C965FD}" type="datetimeFigureOut">
              <a:rPr lang="en-US" smtClean="0"/>
              <a:t>17-Nov-17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6741-1DC5-4C24-8D2D-352583C8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4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5035B-31ED-4160-B98B-7F60C8C965FD}" type="datetimeFigureOut">
              <a:rPr lang="en-US" smtClean="0"/>
              <a:t>17-Nov-17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6741-1DC5-4C24-8D2D-352583C8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56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5035B-31ED-4160-B98B-7F60C8C965FD}" type="datetimeFigureOut">
              <a:rPr lang="en-US" smtClean="0"/>
              <a:t>17-Nov-17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6741-1DC5-4C24-8D2D-352583C8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89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5035B-31ED-4160-B98B-7F60C8C965FD}" type="datetimeFigureOut">
              <a:rPr lang="en-US" smtClean="0"/>
              <a:t>17-Nov-17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6741-1DC5-4C24-8D2D-352583C8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22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5035B-31ED-4160-B98B-7F60C8C965FD}" type="datetimeFigureOut">
              <a:rPr lang="en-US" smtClean="0"/>
              <a:t>17-Nov-17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6741-1DC5-4C24-8D2D-352583C8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81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5035B-31ED-4160-B98B-7F60C8C965FD}" type="datetimeFigureOut">
              <a:rPr lang="en-US" smtClean="0"/>
              <a:t>17-Nov-17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6741-1DC5-4C24-8D2D-352583C8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65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5035B-31ED-4160-B98B-7F60C8C965FD}" type="datetimeFigureOut">
              <a:rPr lang="en-US" smtClean="0"/>
              <a:t>17-Nov-17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B6741-1DC5-4C24-8D2D-352583C8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17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5035B-31ED-4160-B98B-7F60C8C965FD}" type="datetimeFigureOut">
              <a:rPr lang="en-US" smtClean="0"/>
              <a:t>17-Nov-17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B6741-1DC5-4C24-8D2D-352583C85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7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8.jpeg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10" Type="http://schemas.openxmlformats.org/officeDocument/2006/relationships/image" Target="../media/image20.jpeg"/><Relationship Id="rId4" Type="http://schemas.openxmlformats.org/officeDocument/2006/relationships/image" Target="../media/image17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4.png"/><Relationship Id="rId2" Type="http://schemas.openxmlformats.org/officeDocument/2006/relationships/image" Target="../media/image21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8.jpe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8.jpeg"/><Relationship Id="rId7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8.jpeg"/><Relationship Id="rId7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microsoft.com/office/2007/relationships/hdphoto" Target="../media/hdphoto4.wdp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sala\Documents\EMODNET-OpenSeaLab\opensealab\pitch_powerpoint\uk-wind-farm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56" y="0"/>
            <a:ext cx="9151856" cy="514349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092280" y="195486"/>
            <a:ext cx="19442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85000"/>
                  </a:schemeClr>
                </a:solidFill>
              </a:rPr>
              <a:t>Willem Stolte</a:t>
            </a:r>
          </a:p>
          <a:p>
            <a:r>
              <a:rPr lang="en-US" sz="1400" b="1" dirty="0" smtClean="0">
                <a:solidFill>
                  <a:schemeClr val="bg1">
                    <a:lumMod val="85000"/>
                  </a:schemeClr>
                </a:solidFill>
              </a:rPr>
              <a:t>Joan Sala</a:t>
            </a:r>
          </a:p>
          <a:p>
            <a:r>
              <a:rPr lang="en-US" sz="1400" b="1" dirty="0" smtClean="0">
                <a:solidFill>
                  <a:schemeClr val="bg1">
                    <a:lumMod val="85000"/>
                  </a:schemeClr>
                </a:solidFill>
              </a:rPr>
              <a:t>Lilia Angelova</a:t>
            </a:r>
          </a:p>
          <a:p>
            <a:r>
              <a:rPr lang="en-US" sz="1400" b="1" dirty="0" smtClean="0">
                <a:solidFill>
                  <a:schemeClr val="bg1">
                    <a:lumMod val="85000"/>
                  </a:schemeClr>
                </a:solidFill>
              </a:rPr>
              <a:t>Johan Van de </a:t>
            </a:r>
            <a:r>
              <a:rPr lang="en-US" sz="1400" b="1" dirty="0" err="1" smtClean="0">
                <a:solidFill>
                  <a:schemeClr val="bg1">
                    <a:lumMod val="85000"/>
                  </a:schemeClr>
                </a:solidFill>
              </a:rPr>
              <a:t>Wauw</a:t>
            </a:r>
            <a:endParaRPr lang="en-US" sz="1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400" b="1" dirty="0" smtClean="0">
                <a:solidFill>
                  <a:schemeClr val="bg1">
                    <a:lumMod val="85000"/>
                  </a:schemeClr>
                </a:solidFill>
              </a:rPr>
              <a:t>Annette Zijderveld</a:t>
            </a:r>
            <a:endParaRPr 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Picture 21" descr="Image result for openeart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627784" y="4614942"/>
            <a:ext cx="1440160" cy="40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3" descr="Image result for deltar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4587974"/>
            <a:ext cx="864095" cy="44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43608" y="3939902"/>
            <a:ext cx="8064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>
                <a:solidFill>
                  <a:schemeClr val="bg1">
                    <a:lumMod val="85000"/>
                  </a:schemeClr>
                </a:solidFill>
              </a:rPr>
              <a:t>EIA Wizard [Environmental Impact Assessment]</a:t>
            </a:r>
            <a:endParaRPr lang="en-US" sz="3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95486"/>
            <a:ext cx="1296144" cy="1425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337" y="4659982"/>
            <a:ext cx="880471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965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water wallpaper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5" descr="Image result for water wallpaper"/>
          <p:cNvSpPr>
            <a:spLocks noChangeAspect="1" noChangeArrowheads="1"/>
          </p:cNvSpPr>
          <p:nvPr/>
        </p:nvSpPr>
        <p:spPr bwMode="auto">
          <a:xfrm>
            <a:off x="155575" y="-136525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8" descr="D:\sala\Documents\EMODNET-OpenSeaLab\opensealab\pitch_powerpoint\windfarms_futur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898" y="2696557"/>
            <a:ext cx="1952022" cy="233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xmlns="" id="{26913387-1571-44D6-9AF4-54AD5CD793ED}"/>
              </a:ext>
            </a:extLst>
          </p:cNvPr>
          <p:cNvSpPr txBox="1">
            <a:spLocks/>
          </p:cNvSpPr>
          <p:nvPr/>
        </p:nvSpPr>
        <p:spPr>
          <a:xfrm>
            <a:off x="1" y="-20538"/>
            <a:ext cx="6851176" cy="5492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noFill/>
            <a:prstDash val="soli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Background</a:t>
            </a:r>
            <a:endParaRPr lang="bg-BG" dirty="0"/>
          </a:p>
        </p:txBody>
      </p:sp>
      <p:pic>
        <p:nvPicPr>
          <p:cNvPr id="18" name="Picture 21" descr="Image result for openeart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244408" y="51470"/>
            <a:ext cx="828070" cy="2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3" descr="Image result for deltar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376" y="12700"/>
            <a:ext cx="1134024" cy="57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858" y="3519947"/>
            <a:ext cx="779677" cy="395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358" y="4319247"/>
            <a:ext cx="871778" cy="59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9EF0D9F3-138A-4C89-9674-A313108749E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" r="5507"/>
          <a:stretch/>
        </p:blipFill>
        <p:spPr>
          <a:xfrm>
            <a:off x="191713" y="1259243"/>
            <a:ext cx="4812335" cy="2833452"/>
          </a:xfrm>
          <a:prstGeom prst="rect">
            <a:avLst/>
          </a:prstGeom>
        </p:spPr>
      </p:pic>
      <p:pic>
        <p:nvPicPr>
          <p:cNvPr id="2055" name="Picture 7" descr="D:\sala\Documents\EMODNET-OpenSeaLab\opensealab\pitch_powerpoint\windfarms_now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915566"/>
            <a:ext cx="1919171" cy="233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rved Left Arrow 6"/>
          <p:cNvSpPr/>
          <p:nvPr/>
        </p:nvSpPr>
        <p:spPr>
          <a:xfrm flipH="1">
            <a:off x="5292078" y="3579862"/>
            <a:ext cx="741511" cy="1336223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5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water wallpaper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5" descr="Image result for water wallpaper"/>
          <p:cNvSpPr>
            <a:spLocks noChangeAspect="1" noChangeArrowheads="1"/>
          </p:cNvSpPr>
          <p:nvPr/>
        </p:nvSpPr>
        <p:spPr bwMode="auto">
          <a:xfrm>
            <a:off x="155575" y="-136525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26913387-1571-44D6-9AF4-54AD5CD793ED}"/>
              </a:ext>
            </a:extLst>
          </p:cNvPr>
          <p:cNvSpPr txBox="1">
            <a:spLocks/>
          </p:cNvSpPr>
          <p:nvPr/>
        </p:nvSpPr>
        <p:spPr>
          <a:xfrm>
            <a:off x="1" y="-20538"/>
            <a:ext cx="6851176" cy="5492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noFill/>
            <a:prstDash val="soli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The problem </a:t>
            </a:r>
            <a:endParaRPr lang="bg-BG" dirty="0"/>
          </a:p>
        </p:txBody>
      </p:sp>
      <p:pic>
        <p:nvPicPr>
          <p:cNvPr id="13" name="Picture 21" descr="Image result for openearth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244408" y="51470"/>
            <a:ext cx="828070" cy="2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3" descr="Image result for deltar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376" y="12700"/>
            <a:ext cx="1134024" cy="57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sala\AppData\Local\Microsoft\Windows\Temporary Internet Files\Content.Outlook\QWKN8FAD\ENEON_screenshot_zoomin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62" t="5359" r="28774" b="32351"/>
          <a:stretch/>
        </p:blipFill>
        <p:spPr bwMode="auto">
          <a:xfrm>
            <a:off x="3779912" y="1491630"/>
            <a:ext cx="2075594" cy="2016224"/>
          </a:xfrm>
          <a:prstGeom prst="rect">
            <a:avLst/>
          </a:prstGeom>
          <a:solidFill>
            <a:srgbClr val="000000">
              <a:shade val="95000"/>
            </a:srgbClr>
          </a:solidFill>
          <a:ln w="31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sala\AppData\Local\Microsoft\Windows\Temporary Internet Files\Content.Outlook\QWKN8FAD\ENEON_screenshot_zoomout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"/>
          <a:stretch/>
        </p:blipFill>
        <p:spPr bwMode="auto">
          <a:xfrm>
            <a:off x="71762" y="1107266"/>
            <a:ext cx="3643523" cy="302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burnout manag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966" y="4083918"/>
            <a:ext cx="1357244" cy="89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/>
          <p:cNvCxnSpPr/>
          <p:nvPr/>
        </p:nvCxnSpPr>
        <p:spPr>
          <a:xfrm flipV="1">
            <a:off x="2044348" y="1491630"/>
            <a:ext cx="1739618" cy="606612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044348" y="2355726"/>
            <a:ext cx="1739618" cy="115212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835696" y="2098242"/>
            <a:ext cx="208652" cy="257484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758374"/>
            <a:ext cx="2810084" cy="33378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61"/>
          <p:cNvSpPr/>
          <p:nvPr/>
        </p:nvSpPr>
        <p:spPr>
          <a:xfrm>
            <a:off x="4379360" y="2439969"/>
            <a:ext cx="552680" cy="36004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4932040" y="758374"/>
            <a:ext cx="1224136" cy="168159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932040" y="2800009"/>
            <a:ext cx="1224136" cy="1283909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73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water wallpaper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5" descr="Image result for water wallpaper"/>
          <p:cNvSpPr>
            <a:spLocks noChangeAspect="1" noChangeArrowheads="1"/>
          </p:cNvSpPr>
          <p:nvPr/>
        </p:nvSpPr>
        <p:spPr bwMode="auto">
          <a:xfrm>
            <a:off x="155575" y="-136525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26913387-1571-44D6-9AF4-54AD5CD793ED}"/>
              </a:ext>
            </a:extLst>
          </p:cNvPr>
          <p:cNvSpPr txBox="1">
            <a:spLocks/>
          </p:cNvSpPr>
          <p:nvPr/>
        </p:nvSpPr>
        <p:spPr>
          <a:xfrm>
            <a:off x="1" y="-20538"/>
            <a:ext cx="6851176" cy="5492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noFill/>
            <a:prstDash val="soli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The problem </a:t>
            </a:r>
            <a:endParaRPr lang="bg-BG" dirty="0"/>
          </a:p>
        </p:txBody>
      </p:sp>
      <p:pic>
        <p:nvPicPr>
          <p:cNvPr id="13" name="Picture 21" descr="Image result for openearth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244408" y="51470"/>
            <a:ext cx="828070" cy="2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3" descr="Image result for deltar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376" y="12700"/>
            <a:ext cx="1134024" cy="57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sala\AppData\Local\Microsoft\Windows\Temporary Internet Files\Content.Outlook\QWKN8FAD\ENEON_screenshot_zoomin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962" t="5359" r="28774" b="32351"/>
          <a:stretch/>
        </p:blipFill>
        <p:spPr bwMode="auto">
          <a:xfrm>
            <a:off x="3779912" y="1491630"/>
            <a:ext cx="2075594" cy="2016224"/>
          </a:xfrm>
          <a:prstGeom prst="rect">
            <a:avLst/>
          </a:prstGeom>
          <a:solidFill>
            <a:srgbClr val="000000">
              <a:shade val="95000"/>
            </a:srgbClr>
          </a:solidFill>
          <a:ln w="31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sala\AppData\Local\Microsoft\Windows\Temporary Internet Files\Content.Outlook\QWKN8FAD\ENEON_screenshot_zoomou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850"/>
          <a:stretch/>
        </p:blipFill>
        <p:spPr bwMode="auto">
          <a:xfrm>
            <a:off x="71762" y="1107266"/>
            <a:ext cx="3643523" cy="302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/>
          <p:cNvCxnSpPr/>
          <p:nvPr/>
        </p:nvCxnSpPr>
        <p:spPr>
          <a:xfrm flipV="1">
            <a:off x="2044348" y="1491630"/>
            <a:ext cx="1739618" cy="606612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044348" y="2355726"/>
            <a:ext cx="1739618" cy="115212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835696" y="2098242"/>
            <a:ext cx="208652" cy="257484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758374"/>
            <a:ext cx="2810084" cy="33378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61"/>
          <p:cNvSpPr/>
          <p:nvPr/>
        </p:nvSpPr>
        <p:spPr>
          <a:xfrm>
            <a:off x="4379360" y="2439969"/>
            <a:ext cx="552680" cy="36004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4932040" y="758374"/>
            <a:ext cx="1224136" cy="168159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932040" y="2800009"/>
            <a:ext cx="1224136" cy="1283909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F4AA0349-09F6-4405-92FF-ACFC6AD32A4C}"/>
              </a:ext>
            </a:extLst>
          </p:cNvPr>
          <p:cNvSpPr txBox="1">
            <a:spLocks/>
          </p:cNvSpPr>
          <p:nvPr/>
        </p:nvSpPr>
        <p:spPr>
          <a:xfrm>
            <a:off x="683567" y="1660872"/>
            <a:ext cx="7560841" cy="105489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bg1"/>
                </a:solidFill>
              </a:rPr>
              <a:t>WE MAKE SURE YOU HAVE ALL RELEVANT DATA FROM EMODNET AND COPERNICUS AT THE NEEDED SCALE AND RESOLUTION READY TO BE USED IN YOUR DATABASE </a:t>
            </a:r>
            <a:r>
              <a:rPr lang="en-US" sz="1800" b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WITHIN 2 HOURS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  <a:endParaRPr lang="bg-BG" sz="1800" dirty="0">
              <a:solidFill>
                <a:schemeClr val="bg1"/>
              </a:solidFill>
            </a:endParaRPr>
          </a:p>
        </p:txBody>
      </p:sp>
      <p:pic>
        <p:nvPicPr>
          <p:cNvPr id="18" name="Picture 8" descr="Image result for thumbs up manager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119091"/>
            <a:ext cx="1357244" cy="89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89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water wallpaper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5" descr="Image result for water wallpaper"/>
          <p:cNvSpPr>
            <a:spLocks noChangeAspect="1" noChangeArrowheads="1"/>
          </p:cNvSpPr>
          <p:nvPr/>
        </p:nvSpPr>
        <p:spPr bwMode="auto">
          <a:xfrm>
            <a:off x="155575" y="-136525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0" y="1418399"/>
            <a:ext cx="1326677" cy="1009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699542"/>
            <a:ext cx="1475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Selection</a:t>
            </a:r>
            <a:endParaRPr lang="en-US" sz="1400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475656" y="732348"/>
            <a:ext cx="0" cy="421566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932040" y="732348"/>
            <a:ext cx="0" cy="429760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228184" y="717523"/>
            <a:ext cx="0" cy="431243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5" y="1605061"/>
            <a:ext cx="849816" cy="168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475656" y="699542"/>
            <a:ext cx="3456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Crop and download</a:t>
            </a:r>
            <a:endParaRPr lang="en-US" sz="1400" b="1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976173"/>
            <a:ext cx="2542361" cy="2747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6228184" y="668396"/>
            <a:ext cx="2791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Visualization</a:t>
            </a:r>
            <a:endParaRPr lang="en-US" sz="1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932040" y="679797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Modelling</a:t>
            </a:r>
            <a:endParaRPr 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8494" y="2382148"/>
            <a:ext cx="1259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Area of Interest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288032" y="3407197"/>
            <a:ext cx="1259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Time span</a:t>
            </a:r>
            <a:endParaRPr lang="en-US" sz="1100" dirty="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79" y="2884557"/>
            <a:ext cx="92233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71" y="3795886"/>
            <a:ext cx="820737" cy="82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360040" y="4470380"/>
            <a:ext cx="1259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Depth</a:t>
            </a:r>
            <a:endParaRPr lang="en-US" sz="1100" dirty="0"/>
          </a:p>
        </p:txBody>
      </p:sp>
      <p:pic>
        <p:nvPicPr>
          <p:cNvPr id="3086" name="img625211" descr="07881f6c-019c-4cb5-a1f7-b61ce327a7d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" r="49284" b="61582"/>
          <a:stretch/>
        </p:blipFill>
        <p:spPr bwMode="auto">
          <a:xfrm>
            <a:off x="5014956" y="1302595"/>
            <a:ext cx="1152660" cy="604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img625211" descr="07881f6c-019c-4cb5-a1f7-b61ce327a7d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1" r="405" b="61582"/>
          <a:stretch/>
        </p:blipFill>
        <p:spPr bwMode="auto">
          <a:xfrm>
            <a:off x="5014956" y="2448445"/>
            <a:ext cx="1148191" cy="604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img625211" descr="07881f6c-019c-4cb5-a1f7-b61ce327a7d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3" t="41731" r="405" b="-491"/>
          <a:stretch/>
        </p:blipFill>
        <p:spPr bwMode="auto">
          <a:xfrm>
            <a:off x="4968310" y="3447710"/>
            <a:ext cx="1224136" cy="491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xmlns="" id="{26913387-1571-44D6-9AF4-54AD5CD793E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51176" cy="5492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noFill/>
            <a:prstDash val="soli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Wizard tool</a:t>
            </a:r>
            <a:endParaRPr lang="bg-BG" dirty="0"/>
          </a:p>
        </p:txBody>
      </p:sp>
      <p:pic>
        <p:nvPicPr>
          <p:cNvPr id="3087" name="Picture 15" descr="D:\sala\Documents\EMODNET-OpenSeaLab\opensealab\pitch_powerpoint\screenshot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040888"/>
            <a:ext cx="2034102" cy="141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D:\sala\Documents\EMODNET-OpenSeaLab\opensealab\pitch_powerpoint\screenshot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628" y="2179465"/>
            <a:ext cx="2034102" cy="140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D:\sala\Documents\EMODNET-OpenSeaLab\opensealab\pitch_powerpoint\screenshot4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352" y="3459051"/>
            <a:ext cx="2037794" cy="141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Image result for emodnet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895" y="3939902"/>
            <a:ext cx="789523" cy="61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 descr="Image result for openearth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244408" y="51470"/>
            <a:ext cx="828070" cy="2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3" descr="Image result for deltares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376" y="12700"/>
            <a:ext cx="1134024" cy="57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306" y="4659982"/>
            <a:ext cx="2324670" cy="41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AutoShape 26" descr="Image result for sentinel esa"/>
          <p:cNvSpPr>
            <a:spLocks noChangeAspect="1" noChangeArrowheads="1"/>
          </p:cNvSpPr>
          <p:nvPr/>
        </p:nvSpPr>
        <p:spPr bwMode="auto">
          <a:xfrm>
            <a:off x="307975" y="15875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99" name="Picture 2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229" y="3812794"/>
            <a:ext cx="829301" cy="775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50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water wallpaper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5" descr="Image result for water wallpaper"/>
          <p:cNvSpPr>
            <a:spLocks noChangeAspect="1" noChangeArrowheads="1"/>
          </p:cNvSpPr>
          <p:nvPr/>
        </p:nvSpPr>
        <p:spPr bwMode="auto">
          <a:xfrm>
            <a:off x="155575" y="-136525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D:\sala\Documents\EMODNET-OpenSeaLab\opensealab\pitch_powerpoint\4442278-ocean-wallpap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26913387-1571-44D6-9AF4-54AD5CD793E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51176" cy="5492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noFill/>
            <a:prstDash val="soli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Live DEMO</a:t>
            </a:r>
            <a:endParaRPr lang="bg-BG" dirty="0"/>
          </a:p>
        </p:txBody>
      </p:sp>
      <p:pic>
        <p:nvPicPr>
          <p:cNvPr id="7" name="Picture 15" descr="D:\sala\Documents\EMODNET-OpenSeaLab\opensealab\pitch_powerpoint\screenshot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40" y="1680700"/>
            <a:ext cx="4132216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7" descr="D:\sala\Documents\EMODNET-OpenSeaLab\opensealab\pitch_powerpoint\screenshot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965" y="1104636"/>
            <a:ext cx="2506419" cy="173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D:\sala\Documents\EMODNET-OpenSeaLab\opensealab\pitch_powerpoint\screenshot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942673"/>
            <a:ext cx="2520280" cy="161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40" y="1057305"/>
            <a:ext cx="4132216" cy="623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073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water wallpaper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5" descr="Image result for water wallpaper"/>
          <p:cNvSpPr>
            <a:spLocks noChangeAspect="1" noChangeArrowheads="1"/>
          </p:cNvSpPr>
          <p:nvPr/>
        </p:nvSpPr>
        <p:spPr bwMode="auto">
          <a:xfrm>
            <a:off x="155575" y="-136525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xmlns="" id="{26913387-1571-44D6-9AF4-54AD5CD793E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51176" cy="5492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noFill/>
            <a:prstDash val="soli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It will work</a:t>
            </a:r>
            <a:endParaRPr lang="bg-BG" dirty="0"/>
          </a:p>
        </p:txBody>
      </p:sp>
      <p:pic>
        <p:nvPicPr>
          <p:cNvPr id="3093" name="Picture 21" descr="Image result for openearth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244408" y="51470"/>
            <a:ext cx="828070" cy="2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3" descr="Image result for deltar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376" y="12700"/>
            <a:ext cx="1134024" cy="57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26" descr="Image result for sentinel esa"/>
          <p:cNvSpPr>
            <a:spLocks noChangeAspect="1" noChangeArrowheads="1"/>
          </p:cNvSpPr>
          <p:nvPr/>
        </p:nvSpPr>
        <p:spPr bwMode="auto">
          <a:xfrm>
            <a:off x="307975" y="15875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0" name="Picture 2" descr="F:\16489-NQNWK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771550"/>
            <a:ext cx="6655174" cy="421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6544094" y="1614071"/>
            <a:ext cx="2599906" cy="3529429"/>
          </a:xfrm>
          <a:prstGeom prst="snip2Diag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Experienced team</a:t>
            </a:r>
          </a:p>
          <a:p>
            <a:r>
              <a:rPr lang="en-US" sz="1400" dirty="0" smtClean="0"/>
              <a:t>- </a:t>
            </a:r>
            <a:r>
              <a:rPr lang="en-US" sz="1400" b="1" dirty="0" smtClean="0"/>
              <a:t>We need this tool,</a:t>
            </a:r>
          </a:p>
          <a:p>
            <a:r>
              <a:rPr lang="en-US" sz="1400" dirty="0" smtClean="0"/>
              <a:t>doing around</a:t>
            </a:r>
          </a:p>
          <a:p>
            <a:r>
              <a:rPr lang="en-US" sz="1400" dirty="0" smtClean="0"/>
              <a:t>20 EIA’s per year</a:t>
            </a:r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r>
              <a:rPr lang="en-US" sz="1400" dirty="0" smtClean="0"/>
              <a:t>- </a:t>
            </a:r>
            <a:r>
              <a:rPr lang="en-US" sz="1400" b="1" dirty="0" smtClean="0"/>
              <a:t>We </a:t>
            </a:r>
            <a:r>
              <a:rPr lang="en-US" sz="1400" b="1" dirty="0"/>
              <a:t>know </a:t>
            </a:r>
            <a:r>
              <a:rPr lang="en-US" sz="1400" b="1" dirty="0" err="1"/>
              <a:t>EMODnet</a:t>
            </a:r>
            <a:r>
              <a:rPr lang="en-US" sz="1400" b="1" dirty="0"/>
              <a:t> </a:t>
            </a:r>
            <a:r>
              <a:rPr lang="en-US" sz="1400" dirty="0"/>
              <a:t>in all </a:t>
            </a:r>
            <a:r>
              <a:rPr lang="en-US" sz="1400" dirty="0" smtClean="0"/>
              <a:t>aspects</a:t>
            </a:r>
            <a:r>
              <a:rPr lang="en-US" sz="1400" dirty="0"/>
              <a:t>, </a:t>
            </a:r>
            <a:r>
              <a:rPr lang="en-US" sz="1400" dirty="0" smtClean="0"/>
              <a:t>contributing to 5 different </a:t>
            </a:r>
            <a:r>
              <a:rPr lang="en-US" sz="1400" dirty="0" err="1" smtClean="0"/>
              <a:t>EMODnet</a:t>
            </a:r>
            <a:r>
              <a:rPr lang="en-US" sz="1400" dirty="0" smtClean="0"/>
              <a:t> </a:t>
            </a:r>
            <a:r>
              <a:rPr lang="en-US" sz="1400" dirty="0" smtClean="0"/>
              <a:t>projects</a:t>
            </a:r>
            <a:endParaRPr lang="en-US" dirty="0"/>
          </a:p>
        </p:txBody>
      </p:sp>
      <p:pic>
        <p:nvPicPr>
          <p:cNvPr id="50" name="Picture 2" descr="Afbeeldingsresultaat voor willem stol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392" y="2844712"/>
            <a:ext cx="2016224" cy="113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155575" y="3610602"/>
            <a:ext cx="22232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Open data - but</a:t>
            </a:r>
          </a:p>
          <a:p>
            <a:r>
              <a:rPr lang="en-US" sz="1400" b="1" dirty="0" smtClean="0"/>
              <a:t>Commercial use </a:t>
            </a:r>
            <a:r>
              <a:rPr lang="en-US" sz="1400" dirty="0" smtClean="0"/>
              <a:t>of tools for  </a:t>
            </a:r>
            <a:r>
              <a:rPr lang="en-US" sz="1400" b="1" dirty="0" smtClean="0"/>
              <a:t>registered </a:t>
            </a:r>
            <a:r>
              <a:rPr lang="en-US" sz="1400" dirty="0" smtClean="0"/>
              <a:t>users only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55575" y="1779662"/>
            <a:ext cx="1872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Enforce data and knowledge backstream</a:t>
            </a:r>
          </a:p>
          <a:p>
            <a:r>
              <a:rPr lang="en-US" sz="1400" dirty="0" smtClean="0"/>
              <a:t>By (commercial) users</a:t>
            </a:r>
          </a:p>
        </p:txBody>
      </p:sp>
      <p:pic>
        <p:nvPicPr>
          <p:cNvPr id="7172" name="Picture 1" descr="Резултат с изображение за use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881" y="2168505"/>
            <a:ext cx="565264" cy="56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2" descr="Image result for data stack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744" y="2204243"/>
            <a:ext cx="508352" cy="50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801095" y="2304575"/>
            <a:ext cx="29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+</a:t>
            </a:r>
            <a:endParaRPr lang="en-US" b="1" dirty="0"/>
          </a:p>
        </p:txBody>
      </p:sp>
      <p:sp>
        <p:nvSpPr>
          <p:cNvPr id="13" name="AutoShape 7" descr="Image result for thumbs up"/>
          <p:cNvSpPr>
            <a:spLocks noChangeAspect="1" noChangeArrowheads="1"/>
          </p:cNvSpPr>
          <p:nvPr/>
        </p:nvSpPr>
        <p:spPr bwMode="auto">
          <a:xfrm>
            <a:off x="460375" y="168275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998" y="2982256"/>
            <a:ext cx="1181010" cy="597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3229744" y="2554700"/>
            <a:ext cx="1610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____________</a:t>
            </a:r>
            <a:endParaRPr lang="en-US" dirty="0" smtClean="0"/>
          </a:p>
          <a:p>
            <a:pPr algn="ctr"/>
            <a:r>
              <a:rPr lang="en-US" b="1" dirty="0" err="1" smtClean="0"/>
              <a:t>Emodnet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4737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result for water wallpaper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5" descr="Image result for water wallpaper"/>
          <p:cNvSpPr>
            <a:spLocks noChangeAspect="1" noChangeArrowheads="1"/>
          </p:cNvSpPr>
          <p:nvPr/>
        </p:nvSpPr>
        <p:spPr bwMode="auto">
          <a:xfrm>
            <a:off x="155575" y="-136525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xmlns="" id="{26913387-1571-44D6-9AF4-54AD5CD793E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851176" cy="5492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noFill/>
            <a:prstDash val="soli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We need</a:t>
            </a:r>
            <a:endParaRPr lang="bg-BG" dirty="0"/>
          </a:p>
        </p:txBody>
      </p:sp>
      <p:pic>
        <p:nvPicPr>
          <p:cNvPr id="3093" name="Picture 21" descr="Image result for openearth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8244408" y="51470"/>
            <a:ext cx="828070" cy="2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3" descr="Image result for deltar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376" y="12700"/>
            <a:ext cx="1134024" cy="57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26" descr="Image result for sentinel esa"/>
          <p:cNvSpPr>
            <a:spLocks noChangeAspect="1" noChangeArrowheads="1"/>
          </p:cNvSpPr>
          <p:nvPr/>
        </p:nvSpPr>
        <p:spPr bwMode="auto">
          <a:xfrm>
            <a:off x="307975" y="15875"/>
            <a:ext cx="29845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0" name="Picture 2" descr="F:\16489-NQNWKN.png"/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771550"/>
            <a:ext cx="6655174" cy="421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815732"/>
            <a:ext cx="9525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7011306" y="1824721"/>
            <a:ext cx="17197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It will work for me,</a:t>
            </a:r>
          </a:p>
          <a:p>
            <a:r>
              <a:rPr lang="en-US" sz="1400" dirty="0" smtClean="0"/>
              <a:t>We are doing around</a:t>
            </a:r>
          </a:p>
          <a:p>
            <a:r>
              <a:rPr lang="en-US" sz="1400" dirty="0" smtClean="0"/>
              <a:t>20 EIA per year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827584" y="1814929"/>
            <a:ext cx="14718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+ More users</a:t>
            </a:r>
          </a:p>
          <a:p>
            <a:r>
              <a:rPr lang="en-US" sz="1400" dirty="0" smtClean="0"/>
              <a:t>+ more data</a:t>
            </a:r>
          </a:p>
          <a:p>
            <a:r>
              <a:rPr lang="en-US" sz="1400" dirty="0" smtClean="0"/>
              <a:t>_____________</a:t>
            </a:r>
          </a:p>
          <a:p>
            <a:r>
              <a:rPr lang="en-US" sz="1400" dirty="0" smtClean="0"/>
              <a:t>= better </a:t>
            </a:r>
            <a:r>
              <a:rPr lang="en-US" sz="1400" dirty="0" err="1" smtClean="0"/>
              <a:t>Emodnet</a:t>
            </a:r>
            <a:endParaRPr lang="en-US" sz="14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F4AA0349-09F6-4405-92FF-ACFC6AD32A4C}"/>
              </a:ext>
            </a:extLst>
          </p:cNvPr>
          <p:cNvSpPr txBox="1">
            <a:spLocks/>
          </p:cNvSpPr>
          <p:nvPr/>
        </p:nvSpPr>
        <p:spPr>
          <a:xfrm>
            <a:off x="3035" y="1749694"/>
            <a:ext cx="7560841" cy="190217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Your </a:t>
            </a:r>
            <a:r>
              <a:rPr lang="en-US" sz="1900" b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commitment</a:t>
            </a:r>
            <a:r>
              <a:rPr lang="en-US" sz="1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and the support of the whole </a:t>
            </a:r>
            <a:r>
              <a:rPr lang="en-US" sz="1800" dirty="0" err="1" smtClean="0">
                <a:solidFill>
                  <a:schemeClr val="bg1"/>
                </a:solidFill>
              </a:rPr>
              <a:t>EMODnet</a:t>
            </a:r>
            <a:r>
              <a:rPr lang="en-US" sz="1800" dirty="0" smtClean="0">
                <a:solidFill>
                  <a:schemeClr val="bg1"/>
                </a:solidFill>
              </a:rPr>
              <a:t> community!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A </a:t>
            </a:r>
            <a:r>
              <a:rPr lang="en-US" sz="19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project</a:t>
            </a:r>
            <a:r>
              <a:rPr lang="en-US" sz="1800" dirty="0" smtClean="0">
                <a:solidFill>
                  <a:schemeClr val="bg1"/>
                </a:solidFill>
              </a:rPr>
              <a:t> to develop the tool in detail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A </a:t>
            </a:r>
            <a:r>
              <a:rPr lang="en-US" sz="19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strategy</a:t>
            </a:r>
            <a:r>
              <a:rPr lang="en-US" sz="1800" dirty="0" smtClean="0">
                <a:solidFill>
                  <a:schemeClr val="bg1"/>
                </a:solidFill>
              </a:rPr>
              <a:t> for implementation of EIA wizard as preferred service for EIA, both to the consultant and the governmental organizations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bg1"/>
                </a:solidFill>
              </a:rPr>
              <a:t>A </a:t>
            </a:r>
            <a:r>
              <a:rPr lang="en-US" sz="19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roadmap</a:t>
            </a:r>
            <a:r>
              <a:rPr lang="en-US" sz="1800" dirty="0" smtClean="0">
                <a:solidFill>
                  <a:schemeClr val="bg1"/>
                </a:solidFill>
              </a:rPr>
              <a:t> how to apply the wizard for other consultancy tasks</a:t>
            </a:r>
          </a:p>
        </p:txBody>
      </p:sp>
      <p:pic>
        <p:nvPicPr>
          <p:cNvPr id="18" name="Picture 6" descr="Afbeeldingsresultaat voor emodnet community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573" y="1726216"/>
            <a:ext cx="1925654" cy="1925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616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202</Words>
  <Application>Microsoft Office PowerPoint</Application>
  <PresentationFormat>On-screen Show (16:9)</PresentationFormat>
  <Paragraphs>50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Stichting Deltares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 Sala Calero</dc:creator>
  <cp:lastModifiedBy>Joan Sala Calero</cp:lastModifiedBy>
  <cp:revision>28</cp:revision>
  <dcterms:created xsi:type="dcterms:W3CDTF">2017-11-17T08:39:05Z</dcterms:created>
  <dcterms:modified xsi:type="dcterms:W3CDTF">2017-11-17T13:10:32Z</dcterms:modified>
</cp:coreProperties>
</file>